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2" r:id="rId11"/>
    <p:sldId id="264" r:id="rId12"/>
    <p:sldId id="268" r:id="rId13"/>
    <p:sldId id="266" r:id="rId14"/>
    <p:sldId id="270" r:id="rId15"/>
    <p:sldId id="267" r:id="rId16"/>
    <p:sldId id="271" r:id="rId17"/>
    <p:sldId id="273" r:id="rId18"/>
    <p:sldId id="274" r:id="rId19"/>
    <p:sldId id="269" r:id="rId20"/>
    <p:sldId id="281" r:id="rId21"/>
    <p:sldId id="278" r:id="rId22"/>
    <p:sldId id="276" r:id="rId23"/>
    <p:sldId id="277" r:id="rId24"/>
    <p:sldId id="279" r:id="rId25"/>
    <p:sldId id="280" r:id="rId26"/>
    <p:sldId id="275" r:id="rId27"/>
    <p:sldId id="282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0AE29-0E82-4AD8-A7C9-6A6790E6EE7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23B61C86-64A8-4D0F-B2F0-53D1F9FEF3F2}">
      <dgm:prSet phldrT="[文字]"/>
      <dgm:spPr/>
      <dgm:t>
        <a:bodyPr/>
        <a:lstStyle/>
        <a:p>
          <a:r>
            <a:rPr lang="en-US" altLang="zh-TW" dirty="0" smtClean="0"/>
            <a:t>Original Data</a:t>
          </a:r>
          <a:endParaRPr lang="zh-TW" altLang="en-US" dirty="0"/>
        </a:p>
      </dgm:t>
    </dgm:pt>
    <dgm:pt modelId="{4AD4E20B-76CF-4457-84B8-FE18E2B5AB42}" type="parTrans" cxnId="{A3D16915-BA15-4164-BFBA-9125C4CA95BE}">
      <dgm:prSet/>
      <dgm:spPr/>
      <dgm:t>
        <a:bodyPr/>
        <a:lstStyle/>
        <a:p>
          <a:endParaRPr lang="zh-TW" altLang="en-US"/>
        </a:p>
      </dgm:t>
    </dgm:pt>
    <dgm:pt modelId="{FBE8BE50-3C5B-43B4-8514-ECDE43F683FA}" type="sibTrans" cxnId="{A3D16915-BA15-4164-BFBA-9125C4CA95BE}">
      <dgm:prSet/>
      <dgm:spPr/>
      <dgm:t>
        <a:bodyPr/>
        <a:lstStyle/>
        <a:p>
          <a:endParaRPr lang="zh-TW" altLang="en-US"/>
        </a:p>
      </dgm:t>
    </dgm:pt>
    <dgm:pt modelId="{DDBAF69C-0B9C-474B-9B68-355BCECCBF7D}">
      <dgm:prSet phldrT="[文字]"/>
      <dgm:spPr/>
      <dgm:t>
        <a:bodyPr/>
        <a:lstStyle/>
        <a:p>
          <a:r>
            <a:rPr lang="en-US" altLang="zh-TW" dirty="0" smtClean="0"/>
            <a:t>Sampling</a:t>
          </a:r>
          <a:endParaRPr lang="zh-TW" altLang="en-US" dirty="0"/>
        </a:p>
      </dgm:t>
    </dgm:pt>
    <dgm:pt modelId="{D700A5E7-92B0-4EA5-8730-2435770C432A}" type="parTrans" cxnId="{0618EEC8-6079-44B5-B9F4-213CD27E69B9}">
      <dgm:prSet/>
      <dgm:spPr/>
      <dgm:t>
        <a:bodyPr/>
        <a:lstStyle/>
        <a:p>
          <a:endParaRPr lang="zh-TW" altLang="en-US"/>
        </a:p>
      </dgm:t>
    </dgm:pt>
    <dgm:pt modelId="{3F2D58F8-B85D-4D7E-B600-47134E1AB95B}" type="sibTrans" cxnId="{0618EEC8-6079-44B5-B9F4-213CD27E69B9}">
      <dgm:prSet/>
      <dgm:spPr/>
      <dgm:t>
        <a:bodyPr/>
        <a:lstStyle/>
        <a:p>
          <a:endParaRPr lang="zh-TW" altLang="en-US"/>
        </a:p>
      </dgm:t>
    </dgm:pt>
    <dgm:pt modelId="{47EF7961-8E27-47FE-AC75-42B23C5C1FDF}">
      <dgm:prSet phldrT="[文字]"/>
      <dgm:spPr/>
      <dgm:t>
        <a:bodyPr/>
        <a:lstStyle/>
        <a:p>
          <a:r>
            <a:rPr lang="en-US" altLang="zh-TW" dirty="0" smtClean="0"/>
            <a:t>Find FI in Sample</a:t>
          </a:r>
          <a:endParaRPr lang="zh-TW" altLang="en-US" dirty="0"/>
        </a:p>
      </dgm:t>
    </dgm:pt>
    <dgm:pt modelId="{D5444EB5-5F30-484E-8AB3-33885482FCD1}" type="parTrans" cxnId="{906DBA79-CE41-4B68-9976-14A2C4E0A635}">
      <dgm:prSet/>
      <dgm:spPr/>
      <dgm:t>
        <a:bodyPr/>
        <a:lstStyle/>
        <a:p>
          <a:endParaRPr lang="zh-TW" altLang="en-US"/>
        </a:p>
      </dgm:t>
    </dgm:pt>
    <dgm:pt modelId="{0A986FDC-E261-45EC-8A5C-B5DBB4803C61}" type="sibTrans" cxnId="{906DBA79-CE41-4B68-9976-14A2C4E0A635}">
      <dgm:prSet/>
      <dgm:spPr/>
      <dgm:t>
        <a:bodyPr/>
        <a:lstStyle/>
        <a:p>
          <a:endParaRPr lang="zh-TW" altLang="en-US"/>
        </a:p>
      </dgm:t>
    </dgm:pt>
    <dgm:pt modelId="{1A189525-34D7-47B6-957D-51797B8A9458}" type="pres">
      <dgm:prSet presAssocID="{BA30AE29-0E82-4AD8-A7C9-6A6790E6EE70}" presName="Name0" presStyleCnt="0">
        <dgm:presLayoutVars>
          <dgm:dir/>
          <dgm:resizeHandles val="exact"/>
        </dgm:presLayoutVars>
      </dgm:prSet>
      <dgm:spPr/>
    </dgm:pt>
    <dgm:pt modelId="{3F6758D3-F7B7-492C-8B10-5310B80C5C32}" type="pres">
      <dgm:prSet presAssocID="{23B61C86-64A8-4D0F-B2F0-53D1F9FEF3F2}" presName="node" presStyleLbl="node1" presStyleIdx="0" presStyleCnt="3">
        <dgm:presLayoutVars>
          <dgm:bulletEnabled val="1"/>
        </dgm:presLayoutVars>
      </dgm:prSet>
      <dgm:spPr/>
    </dgm:pt>
    <dgm:pt modelId="{1DFD5475-C1D2-4C90-9CFF-B47AAA4A6D4A}" type="pres">
      <dgm:prSet presAssocID="{FBE8BE50-3C5B-43B4-8514-ECDE43F683FA}" presName="sibTrans" presStyleLbl="sibTrans2D1" presStyleIdx="0" presStyleCnt="2"/>
      <dgm:spPr/>
    </dgm:pt>
    <dgm:pt modelId="{F9BD5332-F3C8-497A-95E2-666F09AB636A}" type="pres">
      <dgm:prSet presAssocID="{FBE8BE50-3C5B-43B4-8514-ECDE43F683FA}" presName="connectorText" presStyleLbl="sibTrans2D1" presStyleIdx="0" presStyleCnt="2"/>
      <dgm:spPr/>
    </dgm:pt>
    <dgm:pt modelId="{1FAB3FBD-22BD-47D7-8027-ABF572F113D6}" type="pres">
      <dgm:prSet presAssocID="{DDBAF69C-0B9C-474B-9B68-355BCECCBF7D}" presName="node" presStyleLbl="node1" presStyleIdx="1" presStyleCnt="3">
        <dgm:presLayoutVars>
          <dgm:bulletEnabled val="1"/>
        </dgm:presLayoutVars>
      </dgm:prSet>
      <dgm:spPr/>
    </dgm:pt>
    <dgm:pt modelId="{91130DEE-47D9-4B07-A99D-0D292933DA93}" type="pres">
      <dgm:prSet presAssocID="{3F2D58F8-B85D-4D7E-B600-47134E1AB95B}" presName="sibTrans" presStyleLbl="sibTrans2D1" presStyleIdx="1" presStyleCnt="2"/>
      <dgm:spPr/>
    </dgm:pt>
    <dgm:pt modelId="{D32C6F2A-B741-4506-B892-7B4312FC4496}" type="pres">
      <dgm:prSet presAssocID="{3F2D58F8-B85D-4D7E-B600-47134E1AB95B}" presName="connectorText" presStyleLbl="sibTrans2D1" presStyleIdx="1" presStyleCnt="2"/>
      <dgm:spPr/>
    </dgm:pt>
    <dgm:pt modelId="{19C83AF4-BA8E-4A0A-98ED-C76A522BBA27}" type="pres">
      <dgm:prSet presAssocID="{47EF7961-8E27-47FE-AC75-42B23C5C1F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971D53-F8AD-4B04-9937-DAF13BFFAE50}" type="presOf" srcId="{FBE8BE50-3C5B-43B4-8514-ECDE43F683FA}" destId="{F9BD5332-F3C8-497A-95E2-666F09AB636A}" srcOrd="1" destOrd="0" presId="urn:microsoft.com/office/officeart/2005/8/layout/process1"/>
    <dgm:cxn modelId="{A3D16915-BA15-4164-BFBA-9125C4CA95BE}" srcId="{BA30AE29-0E82-4AD8-A7C9-6A6790E6EE70}" destId="{23B61C86-64A8-4D0F-B2F0-53D1F9FEF3F2}" srcOrd="0" destOrd="0" parTransId="{4AD4E20B-76CF-4457-84B8-FE18E2B5AB42}" sibTransId="{FBE8BE50-3C5B-43B4-8514-ECDE43F683FA}"/>
    <dgm:cxn modelId="{C9A61EDF-8F42-452B-AED2-94F665DA131E}" type="presOf" srcId="{DDBAF69C-0B9C-474B-9B68-355BCECCBF7D}" destId="{1FAB3FBD-22BD-47D7-8027-ABF572F113D6}" srcOrd="0" destOrd="0" presId="urn:microsoft.com/office/officeart/2005/8/layout/process1"/>
    <dgm:cxn modelId="{EFBADB8D-1093-4F7C-A626-7512B341E9D6}" type="presOf" srcId="{23B61C86-64A8-4D0F-B2F0-53D1F9FEF3F2}" destId="{3F6758D3-F7B7-492C-8B10-5310B80C5C32}" srcOrd="0" destOrd="0" presId="urn:microsoft.com/office/officeart/2005/8/layout/process1"/>
    <dgm:cxn modelId="{906DBA79-CE41-4B68-9976-14A2C4E0A635}" srcId="{BA30AE29-0E82-4AD8-A7C9-6A6790E6EE70}" destId="{47EF7961-8E27-47FE-AC75-42B23C5C1FDF}" srcOrd="2" destOrd="0" parTransId="{D5444EB5-5F30-484E-8AB3-33885482FCD1}" sibTransId="{0A986FDC-E261-45EC-8A5C-B5DBB4803C61}"/>
    <dgm:cxn modelId="{1C1E36DC-A5CB-4248-A2CF-EE26486E5B37}" type="presOf" srcId="{FBE8BE50-3C5B-43B4-8514-ECDE43F683FA}" destId="{1DFD5475-C1D2-4C90-9CFF-B47AAA4A6D4A}" srcOrd="0" destOrd="0" presId="urn:microsoft.com/office/officeart/2005/8/layout/process1"/>
    <dgm:cxn modelId="{F64D11D9-0F51-4006-AF3D-1614FAEAF0FA}" type="presOf" srcId="{47EF7961-8E27-47FE-AC75-42B23C5C1FDF}" destId="{19C83AF4-BA8E-4A0A-98ED-C76A522BBA27}" srcOrd="0" destOrd="0" presId="urn:microsoft.com/office/officeart/2005/8/layout/process1"/>
    <dgm:cxn modelId="{3BF83DC2-3AF1-416F-8037-9326AA29F0C4}" type="presOf" srcId="{3F2D58F8-B85D-4D7E-B600-47134E1AB95B}" destId="{91130DEE-47D9-4B07-A99D-0D292933DA93}" srcOrd="0" destOrd="0" presId="urn:microsoft.com/office/officeart/2005/8/layout/process1"/>
    <dgm:cxn modelId="{0618EEC8-6079-44B5-B9F4-213CD27E69B9}" srcId="{BA30AE29-0E82-4AD8-A7C9-6A6790E6EE70}" destId="{DDBAF69C-0B9C-474B-9B68-355BCECCBF7D}" srcOrd="1" destOrd="0" parTransId="{D700A5E7-92B0-4EA5-8730-2435770C432A}" sibTransId="{3F2D58F8-B85D-4D7E-B600-47134E1AB95B}"/>
    <dgm:cxn modelId="{3D4DF089-6D11-42C5-8270-100CB797DC47}" type="presOf" srcId="{3F2D58F8-B85D-4D7E-B600-47134E1AB95B}" destId="{D32C6F2A-B741-4506-B892-7B4312FC4496}" srcOrd="1" destOrd="0" presId="urn:microsoft.com/office/officeart/2005/8/layout/process1"/>
    <dgm:cxn modelId="{73249DF9-E9A1-4561-A2CD-B8371E396AEA}" type="presOf" srcId="{BA30AE29-0E82-4AD8-A7C9-6A6790E6EE70}" destId="{1A189525-34D7-47B6-957D-51797B8A9458}" srcOrd="0" destOrd="0" presId="urn:microsoft.com/office/officeart/2005/8/layout/process1"/>
    <dgm:cxn modelId="{87AAC4CB-769A-4EFF-8E7E-34815BA26057}" type="presParOf" srcId="{1A189525-34D7-47B6-957D-51797B8A9458}" destId="{3F6758D3-F7B7-492C-8B10-5310B80C5C32}" srcOrd="0" destOrd="0" presId="urn:microsoft.com/office/officeart/2005/8/layout/process1"/>
    <dgm:cxn modelId="{238E9B4C-3282-40AF-988D-7B338294DAA8}" type="presParOf" srcId="{1A189525-34D7-47B6-957D-51797B8A9458}" destId="{1DFD5475-C1D2-4C90-9CFF-B47AAA4A6D4A}" srcOrd="1" destOrd="0" presId="urn:microsoft.com/office/officeart/2005/8/layout/process1"/>
    <dgm:cxn modelId="{72860529-A5BD-40C6-B776-1D8198F02522}" type="presParOf" srcId="{1DFD5475-C1D2-4C90-9CFF-B47AAA4A6D4A}" destId="{F9BD5332-F3C8-497A-95E2-666F09AB636A}" srcOrd="0" destOrd="0" presId="urn:microsoft.com/office/officeart/2005/8/layout/process1"/>
    <dgm:cxn modelId="{0318AFDB-37B2-4743-A386-88878899AAA6}" type="presParOf" srcId="{1A189525-34D7-47B6-957D-51797B8A9458}" destId="{1FAB3FBD-22BD-47D7-8027-ABF572F113D6}" srcOrd="2" destOrd="0" presId="urn:microsoft.com/office/officeart/2005/8/layout/process1"/>
    <dgm:cxn modelId="{94699638-06C8-47D6-B365-56E4E155D80F}" type="presParOf" srcId="{1A189525-34D7-47B6-957D-51797B8A9458}" destId="{91130DEE-47D9-4B07-A99D-0D292933DA93}" srcOrd="3" destOrd="0" presId="urn:microsoft.com/office/officeart/2005/8/layout/process1"/>
    <dgm:cxn modelId="{CBBF7217-01B7-4DE7-8E5A-72ACD0DBEBD1}" type="presParOf" srcId="{91130DEE-47D9-4B07-A99D-0D292933DA93}" destId="{D32C6F2A-B741-4506-B892-7B4312FC4496}" srcOrd="0" destOrd="0" presId="urn:microsoft.com/office/officeart/2005/8/layout/process1"/>
    <dgm:cxn modelId="{259FC3F2-E3D7-448B-A488-580D2F17E5EA}" type="presParOf" srcId="{1A189525-34D7-47B6-957D-51797B8A9458}" destId="{19C83AF4-BA8E-4A0A-98ED-C76A522BBA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758D3-F7B7-492C-8B10-5310B80C5C32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kern="1200" dirty="0" smtClean="0"/>
            <a:t>Original Data</a:t>
          </a:r>
          <a:endParaRPr lang="zh-TW" altLang="en-US" sz="2500" kern="1200" dirty="0"/>
        </a:p>
      </dsp:txBody>
      <dsp:txXfrm>
        <a:off x="33499" y="1579724"/>
        <a:ext cx="1545106" cy="904550"/>
      </dsp:txXfrm>
    </dsp:sp>
    <dsp:sp modelId="{1DFD5475-C1D2-4C90-9CFF-B47AAA4A6D4A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766887" y="1912856"/>
        <a:ext cx="237646" cy="238286"/>
      </dsp:txXfrm>
    </dsp:sp>
    <dsp:sp modelId="{1FAB3FBD-22BD-47D7-8027-ABF572F113D6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kern="1200" dirty="0" smtClean="0"/>
            <a:t>Sampling</a:t>
          </a:r>
          <a:endParaRPr lang="zh-TW" altLang="en-US" sz="2500" kern="1200" dirty="0"/>
        </a:p>
      </dsp:txBody>
      <dsp:txXfrm>
        <a:off x="2275446" y="1579724"/>
        <a:ext cx="1545106" cy="904550"/>
      </dsp:txXfrm>
    </dsp:sp>
    <dsp:sp modelId="{91130DEE-47D9-4B07-A99D-0D292933DA93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008834" y="1912856"/>
        <a:ext cx="237646" cy="238286"/>
      </dsp:txXfrm>
    </dsp:sp>
    <dsp:sp modelId="{19C83AF4-BA8E-4A0A-98ED-C76A522BBA27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kern="1200" dirty="0" smtClean="0"/>
            <a:t>Find FI in Sample</a:t>
          </a:r>
          <a:endParaRPr lang="zh-TW" altLang="en-US" sz="2500" kern="1200" dirty="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087-9CC6-4C26-A332-C1F7C6529D05}" type="datetimeFigureOut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F8DB9-4F80-498E-8C5D-015342D19F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63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FB0-BE28-4525-8248-935CE98AF391}" type="datetime1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D7F-127C-4B0F-AA88-BD4CBBC12E7B}" type="datetime1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1DFC-7F30-42C3-8567-CDF44B190D7C}" type="datetime1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55B6-327E-498F-819F-A3A22E30EE78}" type="datetime1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204-8D00-47B0-BB28-13E880A7BD9E}" type="datetime1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8B83-E481-4B5B-BE75-6999382AB207}" type="datetime1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532-DF84-478F-8E61-665FA4686E2D}" type="datetime1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A74A-03A6-4AFD-B9E9-4241664A01A3}" type="datetime1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9DAD-3498-4690-80C7-566EC4F927A3}" type="datetime1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F1BD-943A-4A81-A4B3-A867991A9C0A}" type="datetime1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B1A0-5CFA-44A6-A222-AAEC9149C755}" type="datetime1">
              <a:rPr lang="zh-TW" altLang="en-US" smtClean="0"/>
              <a:t>2013/10/15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AFFE948-B5F8-4315-9454-FEE5FB3184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01A96D3-3407-4689-B5DB-A83B4AF8E06C}" type="datetime1">
              <a:rPr lang="zh-TW" altLang="en-US" smtClean="0"/>
              <a:t>2013/10/15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image" Target="../media/image3.e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PARMA: A Parallel Randomized Algorithm for Approximate Association Rules Mining in </a:t>
            </a:r>
            <a:r>
              <a:rPr lang="en-US" altLang="zh-TW" sz="3200" dirty="0" err="1" smtClean="0"/>
              <a:t>MapReduce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b="1" dirty="0"/>
              <a:t>Date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 smtClean="0"/>
              <a:t>2013/10/16</a:t>
            </a:r>
            <a:endParaRPr lang="en-US" altLang="zh-TW" b="1" dirty="0"/>
          </a:p>
          <a:p>
            <a:r>
              <a:rPr lang="en-US" altLang="zh-TW" b="1" dirty="0"/>
              <a:t>Source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 smtClean="0"/>
              <a:t>CIKM’12</a:t>
            </a:r>
          </a:p>
          <a:p>
            <a:r>
              <a:rPr lang="en-US" altLang="zh-TW" b="1" dirty="0" smtClean="0"/>
              <a:t>Authors </a:t>
            </a:r>
            <a:r>
              <a:rPr lang="en-US" altLang="zh-TW" b="1" dirty="0"/>
              <a:t>: </a:t>
            </a:r>
            <a:r>
              <a:rPr lang="en-US" altLang="zh-TW" b="1" dirty="0" err="1"/>
              <a:t>Matteo</a:t>
            </a:r>
            <a:r>
              <a:rPr lang="en-US" altLang="zh-TW" b="1" dirty="0"/>
              <a:t> </a:t>
            </a:r>
            <a:r>
              <a:rPr lang="en-US" altLang="zh-TW" b="1" dirty="0" err="1"/>
              <a:t>Riondato</a:t>
            </a:r>
            <a:r>
              <a:rPr lang="en-US" altLang="zh-TW" b="1" dirty="0"/>
              <a:t>, Justin A. </a:t>
            </a:r>
            <a:r>
              <a:rPr lang="en-US" altLang="zh-TW" b="1" dirty="0" err="1"/>
              <a:t>DeBrabant</a:t>
            </a:r>
            <a:r>
              <a:rPr lang="en-US" altLang="zh-TW" b="1" dirty="0"/>
              <a:t>, Rodrigo Fonseca, and Eli </a:t>
            </a:r>
            <a:r>
              <a:rPr lang="en-US" altLang="zh-TW" b="1" dirty="0" err="1"/>
              <a:t>Upfa</a:t>
            </a:r>
            <a:endParaRPr lang="en-US" altLang="zh-TW" b="1" dirty="0"/>
          </a:p>
          <a:p>
            <a:r>
              <a:rPr lang="en-US" altLang="zh-TW" b="1" dirty="0"/>
              <a:t>Advisor : </a:t>
            </a:r>
            <a:r>
              <a:rPr lang="en-US" altLang="zh-TW" b="1" dirty="0" err="1"/>
              <a:t>Dr.Jia</a:t>
            </a:r>
            <a:r>
              <a:rPr lang="en-US" altLang="zh-TW" b="1" dirty="0"/>
              <a:t>-ling, </a:t>
            </a:r>
            <a:r>
              <a:rPr lang="en-US" altLang="zh-TW" b="1" dirty="0" err="1"/>
              <a:t>Koh</a:t>
            </a:r>
            <a:endParaRPr lang="en-US" altLang="zh-TW" b="1" dirty="0"/>
          </a:p>
          <a:p>
            <a:r>
              <a:rPr lang="en-US" altLang="zh-TW" b="1" dirty="0"/>
              <a:t>Speaker : </a:t>
            </a:r>
            <a:r>
              <a:rPr lang="en-US" altLang="zh-TW" b="1" dirty="0" smtClean="0"/>
              <a:t>Wei, Chang</a:t>
            </a:r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1047011968"/>
              </p:ext>
            </p:extLst>
          </p:nvPr>
        </p:nvGraphicFramePr>
        <p:xfrm>
          <a:off x="1403648" y="5891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1115135" y="4077072"/>
            <a:ext cx="5816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Question : Is the sample always good 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299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122" name="Picture 2" descr="C:\Users\user\AppData\Local\Skitch\螢幕擷取畫面_101413_064328_P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0229"/>
            <a:ext cx="5184576" cy="42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Skitch\螢幕擷取畫面_101413_064431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9155"/>
            <a:ext cx="4193664" cy="4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11560" y="2708920"/>
                <a:ext cx="47945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zh-TW" altLang="en-US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𝑎𝑝𝑝𝑟𝑜𝑥𝑖𝑚𝑎𝑡𝑖𝑜𝑛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𝑜𝑓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𝐹𝐼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  </m:t>
                      </m:r>
                      <m:r>
                        <a:rPr lang="en-US" altLang="zh-TW" b="0" i="1" smtClean="0">
                          <a:latin typeface="Cambria Math"/>
                        </a:rPr>
                        <m:t>𝑖𝑠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𝑎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𝑠𝑒𝑡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r>
                        <a:rPr lang="en-US" altLang="zh-TW" b="0" i="1" smtClean="0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: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⊆[0,1]</m:t>
                      </m:r>
                      <m:r>
                        <a:rPr lang="en-US" altLang="zh-TW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08920"/>
                <a:ext cx="4794582" cy="646331"/>
              </a:xfrm>
              <a:prstGeom prst="rect">
                <a:avLst/>
              </a:prstGeom>
              <a:blipFill rotWithShape="1">
                <a:blip r:embed="rId4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 descr="C:\Users\user\AppData\Local\Skitch\螢幕擷取畫面_101413_102559_P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45024"/>
            <a:ext cx="5616625" cy="17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5076056" y="4592004"/>
            <a:ext cx="2736304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020272" y="4447988"/>
            <a:ext cx="0" cy="28803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6833201" y="4149080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201" y="4149080"/>
                <a:ext cx="37414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接點 20"/>
          <p:cNvCxnSpPr/>
          <p:nvPr/>
        </p:nvCxnSpPr>
        <p:spPr>
          <a:xfrm>
            <a:off x="5940152" y="4447988"/>
            <a:ext cx="0" cy="28803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大括弧 18"/>
          <p:cNvSpPr/>
          <p:nvPr/>
        </p:nvSpPr>
        <p:spPr>
          <a:xfrm rot="16200000">
            <a:off x="6336196" y="4339976"/>
            <a:ext cx="288032" cy="108012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6309560" y="4942752"/>
                <a:ext cx="441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560" y="4942752"/>
                <a:ext cx="44133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076056" y="5733256"/>
            <a:ext cx="2736304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337258" y="5589240"/>
            <a:ext cx="0" cy="28803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7150187" y="5229200"/>
                <a:ext cx="802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187" y="5229200"/>
                <a:ext cx="80252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/>
          <p:cNvCxnSpPr/>
          <p:nvPr/>
        </p:nvCxnSpPr>
        <p:spPr>
          <a:xfrm>
            <a:off x="6257138" y="5589240"/>
            <a:ext cx="0" cy="28803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左大括弧 24"/>
          <p:cNvSpPr/>
          <p:nvPr/>
        </p:nvSpPr>
        <p:spPr>
          <a:xfrm rot="16200000">
            <a:off x="6653182" y="5481228"/>
            <a:ext cx="288032" cy="108012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/>
              <p:cNvSpPr txBox="1"/>
              <p:nvPr/>
            </p:nvSpPr>
            <p:spPr>
              <a:xfrm>
                <a:off x="6626546" y="6084004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546" y="6084004"/>
                <a:ext cx="44666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/>
              <p:cNvSpPr txBox="1"/>
              <p:nvPr/>
            </p:nvSpPr>
            <p:spPr>
              <a:xfrm>
                <a:off x="6012160" y="5229200"/>
                <a:ext cx="442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229200"/>
                <a:ext cx="44255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0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en-US" altLang="zh-TW" dirty="0" smtClean="0"/>
              <a:t>How many samples do we need?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122" name="Picture 2" descr="C:\Users\user\AppData\Local\Skitch\螢幕擷取畫面_101513_104540_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3400"/>
            <a:ext cx="7620000" cy="27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手繪多邊形 6"/>
          <p:cNvSpPr/>
          <p:nvPr/>
        </p:nvSpPr>
        <p:spPr>
          <a:xfrm>
            <a:off x="606287" y="3359426"/>
            <a:ext cx="7255565" cy="1023731"/>
          </a:xfrm>
          <a:custGeom>
            <a:avLst/>
            <a:gdLst>
              <a:gd name="connsiteX0" fmla="*/ 4661452 w 7255565"/>
              <a:gd name="connsiteY0" fmla="*/ 268357 h 1023731"/>
              <a:gd name="connsiteX1" fmla="*/ 4661452 w 7255565"/>
              <a:gd name="connsiteY1" fmla="*/ 0 h 1023731"/>
              <a:gd name="connsiteX2" fmla="*/ 7255565 w 7255565"/>
              <a:gd name="connsiteY2" fmla="*/ 0 h 1023731"/>
              <a:gd name="connsiteX3" fmla="*/ 7255565 w 7255565"/>
              <a:gd name="connsiteY3" fmla="*/ 705678 h 1023731"/>
              <a:gd name="connsiteX4" fmla="*/ 1441174 w 7255565"/>
              <a:gd name="connsiteY4" fmla="*/ 705678 h 1023731"/>
              <a:gd name="connsiteX5" fmla="*/ 1441174 w 7255565"/>
              <a:gd name="connsiteY5" fmla="*/ 1023731 h 1023731"/>
              <a:gd name="connsiteX6" fmla="*/ 0 w 7255565"/>
              <a:gd name="connsiteY6" fmla="*/ 1023731 h 1023731"/>
              <a:gd name="connsiteX7" fmla="*/ 0 w 7255565"/>
              <a:gd name="connsiteY7" fmla="*/ 278296 h 1023731"/>
              <a:gd name="connsiteX8" fmla="*/ 4671391 w 7255565"/>
              <a:gd name="connsiteY8" fmla="*/ 278296 h 102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5565" h="1023731">
                <a:moveTo>
                  <a:pt x="4661452" y="268357"/>
                </a:moveTo>
                <a:lnTo>
                  <a:pt x="4661452" y="0"/>
                </a:lnTo>
                <a:lnTo>
                  <a:pt x="7255565" y="0"/>
                </a:lnTo>
                <a:lnTo>
                  <a:pt x="7255565" y="705678"/>
                </a:lnTo>
                <a:lnTo>
                  <a:pt x="1441174" y="705678"/>
                </a:lnTo>
                <a:lnTo>
                  <a:pt x="1441174" y="1023731"/>
                </a:lnTo>
                <a:lnTo>
                  <a:pt x="0" y="1023731"/>
                </a:lnTo>
                <a:lnTo>
                  <a:pt x="0" y="278296"/>
                </a:lnTo>
                <a:lnTo>
                  <a:pt x="4671391" y="27829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06287" y="2996952"/>
            <a:ext cx="1733465" cy="362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2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of </a:t>
            </a:r>
            <a:r>
              <a:rPr lang="en-US" altLang="zh-TW" dirty="0" err="1" smtClean="0"/>
              <a:t>MapReduce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146" name="Picture 2" descr="http://blog.jteam.nl/wp-content/uploads/2009/08/MapReduceWordCountOverview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" y="1484784"/>
            <a:ext cx="8325233" cy="38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en-US" altLang="zh-TW" dirty="0" smtClean="0"/>
              <a:t>Concept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2440" y="5625048"/>
            <a:ext cx="548640" cy="396240"/>
          </a:xfrm>
        </p:spPr>
        <p:txBody>
          <a:bodyPr/>
          <a:lstStyle/>
          <a:p>
            <a:fld id="{DAFFE948-B5F8-4315-9454-FEE5FB3184DE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5" name="流程圖: 磁碟 4"/>
          <p:cNvSpPr/>
          <p:nvPr/>
        </p:nvSpPr>
        <p:spPr>
          <a:xfrm>
            <a:off x="3419872" y="908720"/>
            <a:ext cx="1368152" cy="9166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Total Data</a:t>
            </a:r>
            <a:endParaRPr lang="zh-TW" altLang="en-US" dirty="0"/>
          </a:p>
        </p:txBody>
      </p:sp>
      <p:sp>
        <p:nvSpPr>
          <p:cNvPr id="6" name="流程圖: 磁碟 5"/>
          <p:cNvSpPr/>
          <p:nvPr/>
        </p:nvSpPr>
        <p:spPr>
          <a:xfrm>
            <a:off x="1907704" y="2473454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683568" y="2473454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磁碟 8"/>
          <p:cNvSpPr/>
          <p:nvPr/>
        </p:nvSpPr>
        <p:spPr>
          <a:xfrm>
            <a:off x="6825952" y="243687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磁碟 9"/>
          <p:cNvSpPr/>
          <p:nvPr/>
        </p:nvSpPr>
        <p:spPr>
          <a:xfrm>
            <a:off x="3081536" y="2473454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磁碟 10"/>
          <p:cNvSpPr/>
          <p:nvPr/>
        </p:nvSpPr>
        <p:spPr>
          <a:xfrm>
            <a:off x="4283968" y="2451615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磁碟 11"/>
          <p:cNvSpPr/>
          <p:nvPr/>
        </p:nvSpPr>
        <p:spPr>
          <a:xfrm>
            <a:off x="5529808" y="2451615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1140768" y="1825382"/>
            <a:ext cx="2963180" cy="626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endCxn id="6" idx="1"/>
          </p:cNvCxnSpPr>
          <p:nvPr/>
        </p:nvCxnSpPr>
        <p:spPr>
          <a:xfrm flipH="1">
            <a:off x="2364904" y="1825382"/>
            <a:ext cx="17390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10" idx="1"/>
          </p:cNvCxnSpPr>
          <p:nvPr/>
        </p:nvCxnSpPr>
        <p:spPr>
          <a:xfrm flipH="1">
            <a:off x="3538736" y="1825382"/>
            <a:ext cx="5652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11" idx="1"/>
          </p:cNvCxnSpPr>
          <p:nvPr/>
        </p:nvCxnSpPr>
        <p:spPr>
          <a:xfrm>
            <a:off x="4103948" y="1825382"/>
            <a:ext cx="637220" cy="626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3"/>
            <a:endCxn id="12" idx="1"/>
          </p:cNvCxnSpPr>
          <p:nvPr/>
        </p:nvCxnSpPr>
        <p:spPr>
          <a:xfrm>
            <a:off x="4103948" y="1825382"/>
            <a:ext cx="1883060" cy="626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5" idx="3"/>
            <a:endCxn id="9" idx="1"/>
          </p:cNvCxnSpPr>
          <p:nvPr/>
        </p:nvCxnSpPr>
        <p:spPr>
          <a:xfrm>
            <a:off x="4103948" y="1825382"/>
            <a:ext cx="3179204" cy="611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11560" y="3409558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Sampling locally</a:t>
            </a:r>
            <a:endParaRPr lang="zh-TW" altLang="en-US" dirty="0"/>
          </a:p>
        </p:txBody>
      </p:sp>
      <p:sp>
        <p:nvSpPr>
          <p:cNvPr id="32" name="向下箭號 31"/>
          <p:cNvSpPr/>
          <p:nvPr/>
        </p:nvSpPr>
        <p:spPr>
          <a:xfrm>
            <a:off x="971600" y="3086102"/>
            <a:ext cx="288032" cy="323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下箭號 32"/>
          <p:cNvSpPr/>
          <p:nvPr/>
        </p:nvSpPr>
        <p:spPr>
          <a:xfrm>
            <a:off x="2195736" y="3086102"/>
            <a:ext cx="288032" cy="323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34"/>
          <p:cNvSpPr/>
          <p:nvPr/>
        </p:nvSpPr>
        <p:spPr>
          <a:xfrm>
            <a:off x="3419872" y="3086102"/>
            <a:ext cx="288032" cy="323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35"/>
          <p:cNvSpPr/>
          <p:nvPr/>
        </p:nvSpPr>
        <p:spPr>
          <a:xfrm>
            <a:off x="4613430" y="3064262"/>
            <a:ext cx="318610" cy="345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下箭號 36"/>
          <p:cNvSpPr/>
          <p:nvPr/>
        </p:nvSpPr>
        <p:spPr>
          <a:xfrm>
            <a:off x="5868144" y="3086102"/>
            <a:ext cx="318610" cy="323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下箭號 37"/>
          <p:cNvSpPr/>
          <p:nvPr/>
        </p:nvSpPr>
        <p:spPr>
          <a:xfrm>
            <a:off x="7164288" y="3049518"/>
            <a:ext cx="31861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1799692" y="3438902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Sampling locally</a:t>
            </a:r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2998676" y="3438902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Sampling locally</a:t>
            </a:r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4232675" y="3415643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Sampling locally</a:t>
            </a:r>
            <a:endParaRPr lang="zh-TW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5487389" y="3436671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Sampling locally</a:t>
            </a:r>
            <a:endParaRPr lang="zh-TW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6804248" y="3436671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Sampling locally</a:t>
            </a: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611560" y="4489678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Mining</a:t>
            </a:r>
          </a:p>
          <a:p>
            <a:pPr algn="ctr"/>
            <a:r>
              <a:rPr lang="en-US" altLang="zh-TW" dirty="0" smtClean="0"/>
              <a:t>locally</a:t>
            </a:r>
            <a:endParaRPr lang="zh-TW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1811862" y="4495222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Mining</a:t>
            </a:r>
          </a:p>
          <a:p>
            <a:pPr algn="ctr"/>
            <a:r>
              <a:rPr lang="en-US" altLang="zh-TW" dirty="0" smtClean="0"/>
              <a:t>locally</a:t>
            </a:r>
            <a:endParaRPr lang="zh-TW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2998676" y="4495222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Mining</a:t>
            </a:r>
          </a:p>
          <a:p>
            <a:pPr algn="ctr"/>
            <a:r>
              <a:rPr lang="en-US" altLang="zh-TW" dirty="0" smtClean="0"/>
              <a:t>locally</a:t>
            </a:r>
            <a:endParaRPr lang="zh-TW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4232675" y="4479671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Mining</a:t>
            </a:r>
          </a:p>
          <a:p>
            <a:pPr algn="ctr"/>
            <a:r>
              <a:rPr lang="en-US" altLang="zh-TW" dirty="0" smtClean="0"/>
              <a:t>locally</a:t>
            </a:r>
            <a:endParaRPr lang="zh-TW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5480898" y="4506446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Mining</a:t>
            </a:r>
          </a:p>
          <a:p>
            <a:pPr algn="ctr"/>
            <a:r>
              <a:rPr lang="en-US" altLang="zh-TW" dirty="0" smtClean="0"/>
              <a:t>locally</a:t>
            </a:r>
            <a:endParaRPr lang="zh-TW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6804248" y="4506446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Mining</a:t>
            </a:r>
          </a:p>
          <a:p>
            <a:pPr algn="ctr"/>
            <a:r>
              <a:rPr lang="en-US" altLang="zh-TW" dirty="0" smtClean="0"/>
              <a:t>locally</a:t>
            </a:r>
            <a:endParaRPr lang="zh-TW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3203848" y="6021288"/>
            <a:ext cx="18505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Global </a:t>
            </a:r>
          </a:p>
          <a:p>
            <a:pPr algn="ctr"/>
            <a:r>
              <a:rPr lang="en-US" altLang="zh-TW" dirty="0" smtClean="0"/>
              <a:t>Frequent </a:t>
            </a:r>
            <a:r>
              <a:rPr lang="en-US" altLang="zh-TW" dirty="0" err="1" smtClean="0"/>
              <a:t>Itemset</a:t>
            </a:r>
            <a:endParaRPr lang="zh-TW" altLang="en-US" dirty="0"/>
          </a:p>
        </p:txBody>
      </p:sp>
      <p:cxnSp>
        <p:nvCxnSpPr>
          <p:cNvPr id="65" name="直線單箭頭接點 64"/>
          <p:cNvCxnSpPr>
            <a:endCxn id="63" idx="0"/>
          </p:cNvCxnSpPr>
          <p:nvPr/>
        </p:nvCxnSpPr>
        <p:spPr>
          <a:xfrm>
            <a:off x="1151620" y="5226526"/>
            <a:ext cx="2977480" cy="79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stCxn id="48" idx="2"/>
            <a:endCxn id="63" idx="0"/>
          </p:cNvCxnSpPr>
          <p:nvPr/>
        </p:nvCxnSpPr>
        <p:spPr>
          <a:xfrm>
            <a:off x="2351922" y="5215302"/>
            <a:ext cx="1777178" cy="805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stCxn id="49" idx="2"/>
            <a:endCxn id="63" idx="0"/>
          </p:cNvCxnSpPr>
          <p:nvPr/>
        </p:nvCxnSpPr>
        <p:spPr>
          <a:xfrm>
            <a:off x="3538736" y="5215302"/>
            <a:ext cx="590364" cy="805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>
            <a:stCxn id="50" idx="2"/>
            <a:endCxn id="63" idx="0"/>
          </p:cNvCxnSpPr>
          <p:nvPr/>
        </p:nvCxnSpPr>
        <p:spPr>
          <a:xfrm flipH="1">
            <a:off x="4129100" y="5199751"/>
            <a:ext cx="643635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stCxn id="51" idx="2"/>
            <a:endCxn id="63" idx="0"/>
          </p:cNvCxnSpPr>
          <p:nvPr/>
        </p:nvCxnSpPr>
        <p:spPr>
          <a:xfrm flipH="1">
            <a:off x="4129100" y="5226526"/>
            <a:ext cx="1891858" cy="79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stCxn id="52" idx="2"/>
            <a:endCxn id="63" idx="0"/>
          </p:cNvCxnSpPr>
          <p:nvPr/>
        </p:nvCxnSpPr>
        <p:spPr>
          <a:xfrm flipH="1">
            <a:off x="4129100" y="5226526"/>
            <a:ext cx="3215208" cy="79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>
            <a:stCxn id="25" idx="2"/>
            <a:endCxn id="47" idx="0"/>
          </p:cNvCxnSpPr>
          <p:nvPr/>
        </p:nvCxnSpPr>
        <p:spPr>
          <a:xfrm>
            <a:off x="1151620" y="412963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>
            <a:stCxn id="25" idx="2"/>
            <a:endCxn id="49" idx="0"/>
          </p:cNvCxnSpPr>
          <p:nvPr/>
        </p:nvCxnSpPr>
        <p:spPr>
          <a:xfrm>
            <a:off x="1151620" y="4129638"/>
            <a:ext cx="2387116" cy="365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stCxn id="41" idx="2"/>
            <a:endCxn id="47" idx="0"/>
          </p:cNvCxnSpPr>
          <p:nvPr/>
        </p:nvCxnSpPr>
        <p:spPr>
          <a:xfrm flipH="1">
            <a:off x="1151620" y="4158982"/>
            <a:ext cx="1188132" cy="330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>
            <a:stCxn id="41" idx="2"/>
            <a:endCxn id="48" idx="0"/>
          </p:cNvCxnSpPr>
          <p:nvPr/>
        </p:nvCxnSpPr>
        <p:spPr>
          <a:xfrm>
            <a:off x="2339752" y="4158982"/>
            <a:ext cx="12170" cy="336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stCxn id="41" idx="2"/>
            <a:endCxn id="49" idx="0"/>
          </p:cNvCxnSpPr>
          <p:nvPr/>
        </p:nvCxnSpPr>
        <p:spPr>
          <a:xfrm>
            <a:off x="2339752" y="4158982"/>
            <a:ext cx="1198984" cy="336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>
            <a:stCxn id="42" idx="2"/>
            <a:endCxn id="48" idx="0"/>
          </p:cNvCxnSpPr>
          <p:nvPr/>
        </p:nvCxnSpPr>
        <p:spPr>
          <a:xfrm flipH="1">
            <a:off x="2351922" y="4158982"/>
            <a:ext cx="1186814" cy="336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stCxn id="42" idx="2"/>
            <a:endCxn id="47" idx="0"/>
          </p:cNvCxnSpPr>
          <p:nvPr/>
        </p:nvCxnSpPr>
        <p:spPr>
          <a:xfrm flipH="1">
            <a:off x="1151620" y="4158982"/>
            <a:ext cx="2387116" cy="330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>
            <a:stCxn id="42" idx="2"/>
            <a:endCxn id="49" idx="0"/>
          </p:cNvCxnSpPr>
          <p:nvPr/>
        </p:nvCxnSpPr>
        <p:spPr>
          <a:xfrm>
            <a:off x="3538736" y="4158982"/>
            <a:ext cx="0" cy="336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endCxn id="50" idx="0"/>
          </p:cNvCxnSpPr>
          <p:nvPr/>
        </p:nvCxnSpPr>
        <p:spPr>
          <a:xfrm>
            <a:off x="3538736" y="4221088"/>
            <a:ext cx="1233999" cy="258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42" idx="2"/>
            <a:endCxn id="51" idx="0"/>
          </p:cNvCxnSpPr>
          <p:nvPr/>
        </p:nvCxnSpPr>
        <p:spPr>
          <a:xfrm>
            <a:off x="3538736" y="4158982"/>
            <a:ext cx="2482222" cy="347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stCxn id="44" idx="2"/>
            <a:endCxn id="52" idx="0"/>
          </p:cNvCxnSpPr>
          <p:nvPr/>
        </p:nvCxnSpPr>
        <p:spPr>
          <a:xfrm>
            <a:off x="6027449" y="4156751"/>
            <a:ext cx="1316859" cy="349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>
            <a:stCxn id="45" idx="2"/>
            <a:endCxn id="52" idx="0"/>
          </p:cNvCxnSpPr>
          <p:nvPr/>
        </p:nvCxnSpPr>
        <p:spPr>
          <a:xfrm>
            <a:off x="7344308" y="4156751"/>
            <a:ext cx="0" cy="349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45" idx="2"/>
            <a:endCxn id="51" idx="0"/>
          </p:cNvCxnSpPr>
          <p:nvPr/>
        </p:nvCxnSpPr>
        <p:spPr>
          <a:xfrm flipH="1">
            <a:off x="6020958" y="4156751"/>
            <a:ext cx="1323350" cy="349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stCxn id="44" idx="2"/>
            <a:endCxn id="50" idx="0"/>
          </p:cNvCxnSpPr>
          <p:nvPr/>
        </p:nvCxnSpPr>
        <p:spPr>
          <a:xfrm flipH="1">
            <a:off x="4772735" y="4156751"/>
            <a:ext cx="1254714" cy="322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>
            <a:stCxn id="44" idx="2"/>
            <a:endCxn id="51" idx="0"/>
          </p:cNvCxnSpPr>
          <p:nvPr/>
        </p:nvCxnSpPr>
        <p:spPr>
          <a:xfrm flipH="1">
            <a:off x="6020958" y="4156751"/>
            <a:ext cx="6491" cy="349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>
            <a:stCxn id="43" idx="2"/>
            <a:endCxn id="50" idx="0"/>
          </p:cNvCxnSpPr>
          <p:nvPr/>
        </p:nvCxnSpPr>
        <p:spPr>
          <a:xfrm>
            <a:off x="4772735" y="4135723"/>
            <a:ext cx="0" cy="343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endCxn id="49" idx="0"/>
          </p:cNvCxnSpPr>
          <p:nvPr/>
        </p:nvCxnSpPr>
        <p:spPr>
          <a:xfrm flipH="1">
            <a:off x="3538736" y="4221088"/>
            <a:ext cx="1202432" cy="274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/>
          <p:nvPr/>
        </p:nvCxnSpPr>
        <p:spPr>
          <a:xfrm flipH="1">
            <a:off x="4932040" y="4221088"/>
            <a:ext cx="2351112" cy="258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/>
          <p:cNvCxnSpPr>
            <a:stCxn id="43" idx="2"/>
            <a:endCxn id="52" idx="0"/>
          </p:cNvCxnSpPr>
          <p:nvPr/>
        </p:nvCxnSpPr>
        <p:spPr>
          <a:xfrm>
            <a:off x="4772735" y="4135723"/>
            <a:ext cx="2571573" cy="370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/>
          <p:cNvCxnSpPr>
            <a:stCxn id="43" idx="2"/>
            <a:endCxn id="51" idx="0"/>
          </p:cNvCxnSpPr>
          <p:nvPr/>
        </p:nvCxnSpPr>
        <p:spPr>
          <a:xfrm>
            <a:off x="4772735" y="4135723"/>
            <a:ext cx="1248223" cy="370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Skitch\螢幕擷取畫面_101413_105117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80" y="116631"/>
            <a:ext cx="6201881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PARMA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Trade-offs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124" name="Picture 4" descr="C:\Users\willy\AppData\Local\Skitch\螢幕擷取畫面_101513_110345_P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560896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willy\AppData\Local\Skitch\螢幕擷取畫面_101513_110542_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973852"/>
            <a:ext cx="6151215" cy="11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499992" y="2204864"/>
            <a:ext cx="288032" cy="352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364088" y="2204864"/>
            <a:ext cx="216024" cy="352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3779912" y="1556792"/>
            <a:ext cx="1224136" cy="576064"/>
          </a:xfrm>
          <a:prstGeom prst="wedgeRectCallout">
            <a:avLst>
              <a:gd name="adj1" fmla="val 19565"/>
              <a:gd name="adj2" fmla="val 59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Number of samples</a:t>
            </a:r>
            <a:endParaRPr lang="zh-TW" altLang="en-US" dirty="0"/>
          </a:p>
        </p:txBody>
      </p:sp>
      <p:sp>
        <p:nvSpPr>
          <p:cNvPr id="16" name="矩形圖說文字 15"/>
          <p:cNvSpPr/>
          <p:nvPr/>
        </p:nvSpPr>
        <p:spPr>
          <a:xfrm>
            <a:off x="5220072" y="1124744"/>
            <a:ext cx="1872208" cy="1008382"/>
          </a:xfrm>
          <a:prstGeom prst="wedgeRectCallout">
            <a:avLst>
              <a:gd name="adj1" fmla="val -26931"/>
              <a:gd name="adj2" fmla="val 57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Probability to get the wrong approximation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90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 Reduce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For each </a:t>
            </a:r>
            <a:r>
              <a:rPr lang="en-US" altLang="zh-TW" dirty="0" err="1" smtClean="0"/>
              <a:t>itemset</a:t>
            </a:r>
            <a:r>
              <a:rPr lang="en-US" altLang="zh-TW" dirty="0" smtClean="0"/>
              <a:t>, we have  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Then we use 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6146" name="Picture 2" descr="C:\Users\willy\AppData\Local\Skitch\螢幕擷取畫面_101613_120436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24" y="2132856"/>
            <a:ext cx="4953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illy\AppData\Local\Skitch\螢幕擷取畫面_101613_122101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90892"/>
            <a:ext cx="4667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1366317" y="229089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17" y="2290892"/>
                <a:ext cx="41068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 descr="C:\Users\willy\AppData\Local\Skitch\螢幕擷取畫面_101613_122213_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6572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itemset</a:t>
            </a:r>
            <a:r>
              <a:rPr lang="en-US" altLang="zh-TW" dirty="0"/>
              <a:t> A is declared globally frequent and will be present</a:t>
            </a:r>
          </a:p>
          <a:p>
            <a:pPr marL="114300" indent="0">
              <a:buNone/>
            </a:pPr>
            <a:r>
              <a:rPr lang="en-US" altLang="zh-TW" dirty="0"/>
              <a:t>     in the output if and only if </a:t>
            </a:r>
          </a:p>
          <a:p>
            <a:r>
              <a:rPr lang="en-US" altLang="zh-TW" dirty="0" smtClean="0"/>
              <a:t>Let               be </a:t>
            </a:r>
            <a:r>
              <a:rPr lang="en-US" altLang="zh-TW" dirty="0"/>
              <a:t>the shortest interval such that there are at least </a:t>
            </a:r>
            <a:r>
              <a:rPr lang="en-US" altLang="zh-TW" dirty="0" smtClean="0"/>
              <a:t>N-R+1 </a:t>
            </a:r>
            <a:r>
              <a:rPr lang="en-US" altLang="zh-TW" dirty="0"/>
              <a:t>elements from </a:t>
            </a:r>
            <a:r>
              <a:rPr lang="en-US" altLang="zh-TW" dirty="0" smtClean="0"/>
              <a:t>          that </a:t>
            </a:r>
            <a:r>
              <a:rPr lang="en-US" altLang="zh-TW" dirty="0"/>
              <a:t>belong to this interval.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Picture 5" descr="C:\Users\willy\AppData\Local\Skitch\螢幕擷取畫面_101613_122416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1152128" cy="3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illy\AppData\Local\Skitch\螢幕擷取畫面_101613_123239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77" y="2852936"/>
            <a:ext cx="398051" cy="2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willy\AppData\Local\Skitch\螢幕擷取畫面_101613_123336_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38" y="2486964"/>
            <a:ext cx="801440" cy="2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willy\AppData\Local\Skitch\螢幕擷取畫面_101613_123450_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140968"/>
            <a:ext cx="2592288" cy="6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willy\AppData\Local\Skitch\螢幕擷取畫面_101613_123506_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2376263" cy="5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willy\AppData\Local\Skitch\螢幕擷取畫面_101613_123558_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5"/>
            <a:ext cx="1584176" cy="4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Association Rules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8194" name="Picture 2" descr="C:\Users\willy\AppData\Local\Skitch\螢幕擷取畫面_101613_123702_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13585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7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Experiment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3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Amazon Web Service : </a:t>
            </a:r>
            <a:r>
              <a:rPr lang="en-US" altLang="zh-TW" dirty="0" err="1" smtClean="0"/>
              <a:t>ml.xlarge</a:t>
            </a:r>
            <a:endParaRPr lang="en-US" altLang="zh-TW" dirty="0" smtClean="0"/>
          </a:p>
          <a:p>
            <a:r>
              <a:rPr lang="en-US" altLang="zh-TW" dirty="0" err="1" smtClean="0"/>
              <a:t>Hadoop</a:t>
            </a:r>
            <a:r>
              <a:rPr lang="en-US" altLang="zh-TW" dirty="0" smtClean="0"/>
              <a:t> with 8 nodes</a:t>
            </a:r>
          </a:p>
          <a:p>
            <a:r>
              <a:rPr lang="en-US" altLang="zh-TW" dirty="0" smtClean="0"/>
              <a:t>Parameters : 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1266" name="Picture 2" descr="C:\Users\willy\AppData\Local\Skitch\螢幕擷取畫面_101613_015611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2448272" cy="2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Compare with other Algorith</a:t>
            </a:r>
            <a:r>
              <a:rPr lang="en-US" altLang="zh-TW" dirty="0"/>
              <a:t>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9218" name="Picture 2" descr="C:\Users\willy\AppData\Local\Skitch\螢幕擷取畫面_101613_011514_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4464496" cy="53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Runtime in Each Step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10242" name="Picture 2" descr="C:\Users\willy\AppData\Local\Skitch\螢幕擷取畫面_101613_011709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804248" cy="437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Acceptable False Positives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12290" name="Picture 2" descr="C:\Users\willy\AppData\Local\Skitch\螢幕擷取畫面_101613_015727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61912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in frequency estimations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3314" name="Picture 2" descr="C:\Users\willy\AppData\Local\Skitch\螢幕擷取畫面_101613_015816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608512" cy="228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willy\AppData\Local\Skitch\螢幕擷取畫面_101613_020228_A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921"/>
            <a:ext cx="4896544" cy="23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dirty="0" smtClean="0"/>
              <a:t>Experiment</a:t>
            </a:r>
            <a:endParaRPr lang="en-US" altLang="zh-TW" dirty="0" smtClean="0"/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Conclusion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4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parallel </a:t>
            </a:r>
            <a:r>
              <a:rPr lang="en-US" altLang="zh-TW" dirty="0" smtClean="0"/>
              <a:t>algorithm for </a:t>
            </a:r>
            <a:r>
              <a:rPr lang="en-US" altLang="zh-TW" dirty="0"/>
              <a:t>mining quasi-optimal collections of frequent </a:t>
            </a:r>
            <a:r>
              <a:rPr lang="en-US" altLang="zh-TW" dirty="0" err="1"/>
              <a:t>itemsets</a:t>
            </a:r>
            <a:r>
              <a:rPr lang="en-US" altLang="zh-TW" dirty="0"/>
              <a:t> and association rules in </a:t>
            </a:r>
            <a:r>
              <a:rPr lang="en-US" altLang="zh-TW" dirty="0" err="1"/>
              <a:t>MapReduce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30-55% runtime improvement over </a:t>
            </a:r>
            <a:r>
              <a:rPr lang="en-US" altLang="zh-TW" dirty="0" smtClean="0"/>
              <a:t>PFP.</a:t>
            </a:r>
          </a:p>
          <a:p>
            <a:r>
              <a:rPr lang="en-US" altLang="zh-TW" dirty="0" smtClean="0"/>
              <a:t>Verify </a:t>
            </a:r>
            <a:r>
              <a:rPr lang="en-US" altLang="zh-TW" dirty="0"/>
              <a:t>the accuracy </a:t>
            </a:r>
            <a:r>
              <a:rPr lang="en-US" altLang="zh-TW" dirty="0" smtClean="0"/>
              <a:t>of the </a:t>
            </a:r>
            <a:r>
              <a:rPr lang="en-US" altLang="zh-TW" dirty="0"/>
              <a:t>theoretical bounds, as well as show that in practice our </a:t>
            </a:r>
            <a:r>
              <a:rPr lang="en-US" altLang="zh-TW" dirty="0" smtClean="0"/>
              <a:t>results are </a:t>
            </a:r>
            <a:r>
              <a:rPr lang="en-US" altLang="zh-TW" dirty="0"/>
              <a:t>orders of magnitude more accurate than is analytically guaranteed.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9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Association Rules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solidFill>
                  <a:srgbClr val="0C6D9C"/>
                </a:solidFill>
              </a:rPr>
              <a:t>Market-Basket transactions</a:t>
            </a:r>
          </a:p>
          <a:p>
            <a:endParaRPr lang="zh-TW" altLang="en-US" dirty="0"/>
          </a:p>
        </p:txBody>
      </p:sp>
      <p:pic>
        <p:nvPicPr>
          <p:cNvPr id="1027" name="Picture 3" descr="C:\Users\user\AppData\Local\Skitch\螢幕擷取畫面_101413_010620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6" y="2319293"/>
            <a:ext cx="7662624" cy="24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ea typeface="新細明體" charset="-120"/>
              </a:rPr>
              <a:t>Itemset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11163" y="1705227"/>
            <a:ext cx="7254177" cy="337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ea typeface="新細明體" charset="-120"/>
              </a:rPr>
              <a:t>I={Bread, Milk, Diaper, Beer, Eggs, Coke}</a:t>
            </a:r>
          </a:p>
          <a:p>
            <a:r>
              <a:rPr lang="en-US" altLang="zh-TW" dirty="0" err="1" smtClean="0">
                <a:ea typeface="新細明體" charset="-120"/>
              </a:rPr>
              <a:t>Itemsets</a:t>
            </a:r>
            <a:endParaRPr lang="en-US" altLang="zh-TW" dirty="0" smtClean="0">
              <a:ea typeface="新細明體" charset="-120"/>
            </a:endParaRPr>
          </a:p>
          <a:p>
            <a:pPr lvl="1"/>
            <a:r>
              <a:rPr lang="en-US" altLang="zh-TW" dirty="0" smtClean="0">
                <a:ea typeface="新細明體" charset="-120"/>
              </a:rPr>
              <a:t>1-itemsets: {Beer}, {Milk}, {Bread}, …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2-itemsets: {Bread, Milk}, {Bread, Beer}, …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3-itemsets: {Milk, Eggs, Coke}, {Bread, Milk, Diaper},…</a:t>
            </a:r>
          </a:p>
          <a:p>
            <a:pPr lvl="1"/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t</a:t>
            </a:r>
            <a:r>
              <a:rPr lang="en-US" altLang="zh-TW" sz="1600" dirty="0" smtClean="0">
                <a:ea typeface="新細明體" charset="-120"/>
              </a:rPr>
              <a:t>1 </a:t>
            </a:r>
            <a:r>
              <a:rPr lang="en-US" altLang="zh-TW" sz="2400" dirty="0" smtClean="0">
                <a:ea typeface="新細明體" charset="-120"/>
              </a:rPr>
              <a:t>contains</a:t>
            </a:r>
            <a:r>
              <a:rPr lang="en-US" altLang="zh-TW" sz="16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{Bread, Milk}, but doesn’t contain {Bread, Beer}</a:t>
            </a:r>
          </a:p>
        </p:txBody>
      </p:sp>
      <p:graphicFrame>
        <p:nvGraphicFramePr>
          <p:cNvPr id="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22663"/>
              </p:ext>
            </p:extLst>
          </p:nvPr>
        </p:nvGraphicFramePr>
        <p:xfrm>
          <a:off x="5486400" y="908720"/>
          <a:ext cx="3657600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908720"/>
                        <a:ext cx="3657600" cy="222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0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Frequent </a:t>
            </a:r>
            <a:r>
              <a:rPr lang="en-US" altLang="zh-TW" dirty="0" err="1">
                <a:ea typeface="新細明體" charset="-120"/>
              </a:rPr>
              <a:t>Itemset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Support count </a:t>
            </a:r>
            <a:r>
              <a:rPr lang="en-US" altLang="zh-TW" sz="2400" b="1" dirty="0">
                <a:ea typeface="新細明體" charset="-120"/>
              </a:rPr>
              <a:t>: </a:t>
            </a:r>
            <a:r>
              <a:rPr lang="en-US" altLang="zh-TW" sz="2400" b="1" dirty="0">
                <a:ea typeface="新細明體" charset="-120"/>
                <a:sym typeface="Symbol" pitchFamily="18" charset="2"/>
              </a:rPr>
              <a:t>(X)</a:t>
            </a:r>
          </a:p>
          <a:p>
            <a:pPr marL="742950" lvl="1" indent="-285750"/>
            <a:r>
              <a:rPr lang="en-US" altLang="zh-TW" dirty="0">
                <a:ea typeface="新細明體" charset="-120"/>
              </a:rPr>
              <a:t>Frequency of occurrence of an </a:t>
            </a:r>
            <a:r>
              <a:rPr lang="en-US" altLang="zh-TW" dirty="0" err="1">
                <a:ea typeface="新細明體" charset="-120"/>
              </a:rPr>
              <a:t>itemset</a:t>
            </a:r>
            <a:r>
              <a:rPr lang="en-US" altLang="zh-TW" dirty="0">
                <a:ea typeface="新細明體" charset="-120"/>
              </a:rPr>
              <a:t> X</a:t>
            </a:r>
          </a:p>
          <a:p>
            <a:pPr marL="742950" lvl="1" indent="-285750"/>
            <a:r>
              <a:rPr lang="en-US" altLang="zh-TW" dirty="0">
                <a:ea typeface="新細明體" charset="-120"/>
                <a:sym typeface="Symbol" pitchFamily="18" charset="2"/>
              </a:rPr>
              <a:t>(X) = |{</a:t>
            </a:r>
            <a:r>
              <a:rPr lang="en-US" altLang="zh-TW" dirty="0" err="1">
                <a:ea typeface="新細明體" charset="-120"/>
                <a:sym typeface="Symbol" pitchFamily="18" charset="2"/>
              </a:rPr>
              <a:t>t</a:t>
            </a:r>
            <a:r>
              <a:rPr lang="en-US" altLang="zh-TW" baseline="-25000" dirty="0" err="1">
                <a:ea typeface="新細明體" charset="-120"/>
                <a:sym typeface="Symbol" pitchFamily="18" charset="2"/>
              </a:rPr>
              <a:t>i</a:t>
            </a:r>
            <a:r>
              <a:rPr lang="en-US" altLang="zh-TW" dirty="0">
                <a:ea typeface="新細明體" charset="-120"/>
                <a:sym typeface="Symbol" pitchFamily="18" charset="2"/>
              </a:rPr>
              <a:t> | X  </a:t>
            </a:r>
            <a:r>
              <a:rPr lang="en-US" altLang="zh-TW" dirty="0" err="1">
                <a:ea typeface="新細明體" charset="-120"/>
                <a:sym typeface="Symbol" pitchFamily="18" charset="2"/>
              </a:rPr>
              <a:t>t</a:t>
            </a:r>
            <a:r>
              <a:rPr lang="en-US" altLang="zh-TW" baseline="-25000" dirty="0" err="1">
                <a:ea typeface="新細明體" charset="-120"/>
                <a:sym typeface="Symbol" pitchFamily="18" charset="2"/>
              </a:rPr>
              <a:t>i</a:t>
            </a:r>
            <a:r>
              <a:rPr lang="en-US" altLang="zh-TW" dirty="0">
                <a:ea typeface="新細明體" charset="-120"/>
                <a:sym typeface="Symbol" pitchFamily="18" charset="2"/>
              </a:rPr>
              <a:t> , </a:t>
            </a:r>
            <a:r>
              <a:rPr lang="en-US" altLang="zh-TW" dirty="0" err="1">
                <a:ea typeface="新細明體" charset="-120"/>
                <a:sym typeface="Symbol" pitchFamily="18" charset="2"/>
              </a:rPr>
              <a:t>t</a:t>
            </a:r>
            <a:r>
              <a:rPr lang="en-US" altLang="zh-TW" baseline="-25000" dirty="0" err="1">
                <a:ea typeface="新細明體" charset="-120"/>
                <a:sym typeface="Symbol" pitchFamily="18" charset="2"/>
              </a:rPr>
              <a:t>i</a:t>
            </a:r>
            <a:r>
              <a:rPr lang="en-US" altLang="zh-TW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dirty="0">
                <a:ea typeface="新細明體" charset="-120"/>
                <a:sym typeface="Symbol" pitchFamily="18" charset="2"/>
              </a:rPr>
              <a:t>T}|</a:t>
            </a:r>
            <a:endParaRPr lang="en-US" altLang="zh-TW" dirty="0">
              <a:ea typeface="新細明體" charset="-120"/>
            </a:endParaRPr>
          </a:p>
          <a:p>
            <a:pPr marL="742950" lvl="1" indent="-285750"/>
            <a:r>
              <a:rPr lang="en-US" altLang="zh-TW" dirty="0">
                <a:ea typeface="新細明體" charset="-120"/>
              </a:rPr>
              <a:t>E.g.   </a:t>
            </a:r>
            <a:r>
              <a:rPr lang="en-US" altLang="zh-TW" dirty="0">
                <a:ea typeface="新細明體" charset="-120"/>
                <a:sym typeface="Symbol" pitchFamily="18" charset="2"/>
              </a:rPr>
              <a:t>({Milk, Bread, Diaper}) = 2 </a:t>
            </a:r>
          </a:p>
          <a:p>
            <a:pPr marL="742950" lvl="1" indent="-285750"/>
            <a:endParaRPr lang="en-US" altLang="zh-TW" sz="1800" dirty="0">
              <a:ea typeface="新細明體" charset="-120"/>
            </a:endParaRPr>
          </a:p>
          <a:p>
            <a:pPr indent="-342900"/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Support</a:t>
            </a:r>
          </a:p>
          <a:p>
            <a:pPr marL="742950" lvl="1" indent="-285750"/>
            <a:r>
              <a:rPr lang="en-US" altLang="zh-TW" dirty="0">
                <a:ea typeface="新細明體" charset="-120"/>
              </a:rPr>
              <a:t>Fraction of transactions that contain an </a:t>
            </a:r>
            <a:r>
              <a:rPr lang="en-US" altLang="zh-TW" dirty="0" err="1">
                <a:ea typeface="新細明體" charset="-120"/>
              </a:rPr>
              <a:t>itemset</a:t>
            </a:r>
            <a:r>
              <a:rPr lang="en-US" altLang="zh-TW" dirty="0">
                <a:ea typeface="新細明體" charset="-120"/>
              </a:rPr>
              <a:t> X</a:t>
            </a:r>
          </a:p>
          <a:p>
            <a:pPr marL="742950" lvl="1" indent="-285750"/>
            <a:r>
              <a:rPr lang="en-US" altLang="zh-TW" dirty="0">
                <a:ea typeface="新細明體" charset="-120"/>
              </a:rPr>
              <a:t>s(X) = </a:t>
            </a:r>
            <a:r>
              <a:rPr lang="en-US" altLang="zh-TW" dirty="0">
                <a:ea typeface="新細明體" charset="-120"/>
                <a:sym typeface="Symbol" pitchFamily="18" charset="2"/>
              </a:rPr>
              <a:t>(X) /|T|</a:t>
            </a:r>
            <a:endParaRPr lang="en-US" altLang="zh-TW" dirty="0">
              <a:ea typeface="新細明體" charset="-120"/>
            </a:endParaRPr>
          </a:p>
          <a:p>
            <a:pPr marL="742950" lvl="1" indent="-285750"/>
            <a:r>
              <a:rPr lang="en-US" altLang="zh-TW" dirty="0">
                <a:ea typeface="新細明體" charset="-120"/>
              </a:rPr>
              <a:t>E.g.   s({Milk, Bread, Diaper}) = 2/5</a:t>
            </a:r>
          </a:p>
          <a:p>
            <a:pPr marL="742950" lvl="1" indent="-285750"/>
            <a:endParaRPr lang="en-US" altLang="zh-TW" sz="1800" dirty="0">
              <a:ea typeface="新細明體" charset="-120"/>
            </a:endParaRPr>
          </a:p>
          <a:p>
            <a:pPr indent="-342900"/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Frequent </a:t>
            </a:r>
            <a:r>
              <a:rPr lang="en-US" altLang="zh-TW" sz="2400" b="1" dirty="0" err="1">
                <a:solidFill>
                  <a:srgbClr val="FF0000"/>
                </a:solidFill>
                <a:ea typeface="新細明體" charset="-120"/>
              </a:rPr>
              <a:t>Itemset</a:t>
            </a:r>
            <a:endParaRPr lang="en-US" altLang="zh-TW" sz="2400" b="1" dirty="0">
              <a:solidFill>
                <a:srgbClr val="FF0000"/>
              </a:solidFill>
              <a:ea typeface="新細明體" charset="-120"/>
            </a:endParaRPr>
          </a:p>
          <a:p>
            <a:pPr marL="742950" lvl="1" indent="-285750"/>
            <a:r>
              <a:rPr lang="en-US" altLang="zh-TW" dirty="0">
                <a:ea typeface="新細明體" charset="-120"/>
              </a:rPr>
              <a:t>An </a:t>
            </a:r>
            <a:r>
              <a:rPr lang="en-US" altLang="zh-TW" dirty="0" err="1">
                <a:ea typeface="新細明體" charset="-120"/>
              </a:rPr>
              <a:t>itemset</a:t>
            </a:r>
            <a:r>
              <a:rPr lang="en-US" altLang="zh-TW" dirty="0">
                <a:ea typeface="新細明體" charset="-120"/>
              </a:rPr>
              <a:t> X s(X) </a:t>
            </a:r>
            <a:r>
              <a:rPr lang="en-US" altLang="zh-TW" dirty="0">
                <a:ea typeface="新細明體" charset="-120"/>
                <a:sym typeface="Symbol" pitchFamily="18" charset="2"/>
              </a:rPr>
              <a:t>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i="1" dirty="0" err="1">
                <a:ea typeface="新細明體" charset="-120"/>
              </a:rPr>
              <a:t>minsup</a:t>
            </a:r>
            <a:r>
              <a:rPr lang="en-US" altLang="zh-TW" dirty="0">
                <a:ea typeface="新細明體" charset="-120"/>
              </a:rPr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391299"/>
              </p:ext>
            </p:extLst>
          </p:nvPr>
        </p:nvGraphicFramePr>
        <p:xfrm>
          <a:off x="5509321" y="1124744"/>
          <a:ext cx="3657600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321" y="1124744"/>
                        <a:ext cx="3657600" cy="222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5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Association Rule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6</a:t>
            </a:fld>
            <a:endParaRPr lang="zh-TW" alt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199953" y="2951708"/>
            <a:ext cx="3665538" cy="884238"/>
            <a:chOff x="3264" y="2227"/>
            <a:chExt cx="2309" cy="557"/>
          </a:xfrm>
        </p:grpSpPr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3264" y="2227"/>
              <a:ext cx="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lang="en-US" altLang="zh-TW" sz="2000" b="0" dirty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altLang="zh-TW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7" name="Object 12"/>
            <p:cNvGraphicFramePr>
              <a:graphicFrameLocks noChangeAspect="1"/>
            </p:cNvGraphicFramePr>
            <p:nvPr/>
          </p:nvGraphicFramePr>
          <p:xfrm>
            <a:off x="3726" y="2545"/>
            <a:ext cx="1847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" name="方程式" r:id="rId3" imgW="1549080" imgH="203040" progId="Equation.3">
                    <p:embed/>
                  </p:oleObj>
                </mc:Choice>
                <mc:Fallback>
                  <p:oleObj name="方程式" r:id="rId3" imgW="15490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6" y="2545"/>
                          <a:ext cx="1847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88640" y="1695400"/>
            <a:ext cx="4343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1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zh-TW" sz="2000" dirty="0">
                <a:solidFill>
                  <a:srgbClr val="FF0000"/>
                </a:solidFill>
              </a:rPr>
              <a:t>Association Rule</a:t>
            </a:r>
          </a:p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zh-TW" sz="1800" b="0" dirty="0"/>
              <a:t>X </a:t>
            </a:r>
            <a:r>
              <a:rPr lang="en-US" altLang="zh-TW" sz="1800" b="0" dirty="0">
                <a:sym typeface="Symbol" pitchFamily="18" charset="2"/>
              </a:rPr>
              <a:t> Y, where X and Y are </a:t>
            </a:r>
            <a:r>
              <a:rPr lang="en-US" altLang="zh-TW" sz="1800" b="0" dirty="0" err="1">
                <a:sym typeface="Symbol" pitchFamily="18" charset="2"/>
              </a:rPr>
              <a:t>itemsets</a:t>
            </a:r>
            <a:endParaRPr lang="en-US" altLang="zh-TW" sz="1800" b="0" dirty="0">
              <a:sym typeface="Symbol" pitchFamily="18" charset="2"/>
            </a:endParaRPr>
          </a:p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zh-TW" sz="1800" b="0" dirty="0"/>
              <a:t>Example:</a:t>
            </a:r>
            <a:br>
              <a:rPr lang="en-US" altLang="zh-TW" sz="1800" b="0" dirty="0"/>
            </a:br>
            <a:r>
              <a:rPr lang="en-US" altLang="zh-TW" sz="1800" b="0" dirty="0"/>
              <a:t>   {Milk, Diaper} </a:t>
            </a:r>
            <a:r>
              <a:rPr lang="en-US" altLang="zh-TW" sz="1800" b="0" dirty="0">
                <a:sym typeface="Symbol" pitchFamily="18" charset="2"/>
              </a:rPr>
              <a:t> {Beer}</a:t>
            </a:r>
            <a:r>
              <a:rPr lang="en-US" altLang="zh-TW" sz="1800" b="0" dirty="0"/>
              <a:t> </a:t>
            </a:r>
          </a:p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None/>
            </a:pPr>
            <a:endParaRPr lang="en-US" altLang="zh-TW" sz="1800" dirty="0"/>
          </a:p>
          <a:p>
            <a: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zh-TW" sz="2000" dirty="0"/>
              <a:t>Rule Evaluation Metrics</a:t>
            </a:r>
            <a:endParaRPr lang="en-US" altLang="zh-TW" sz="2000" dirty="0">
              <a:sym typeface="Symbol" pitchFamily="18" charset="2"/>
            </a:endParaRPr>
          </a:p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zh-TW" sz="1800" b="0" dirty="0">
                <a:solidFill>
                  <a:srgbClr val="FF0000"/>
                </a:solidFill>
              </a:rPr>
              <a:t>Support</a:t>
            </a:r>
            <a:r>
              <a:rPr lang="en-US" altLang="zh-TW" sz="1800" b="0" dirty="0"/>
              <a:t> 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altLang="zh-TW" sz="1600" b="0" dirty="0"/>
              <a:t>Fraction of transactions that contain both X and Y 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altLang="zh-TW" sz="1600" b="0" dirty="0"/>
              <a:t>s(X</a:t>
            </a:r>
            <a:r>
              <a:rPr lang="en-US" altLang="zh-TW" sz="1600" b="0" dirty="0">
                <a:sym typeface="Symbol" pitchFamily="18" charset="2"/>
              </a:rPr>
              <a:t>Y)=</a:t>
            </a:r>
            <a:r>
              <a:rPr lang="en-US" altLang="zh-TW" sz="1600" dirty="0">
                <a:sym typeface="Symbol" pitchFamily="18" charset="2"/>
              </a:rPr>
              <a:t> </a:t>
            </a:r>
            <a:r>
              <a:rPr lang="en-US" altLang="zh-TW" sz="1600" b="0" dirty="0">
                <a:sym typeface="Symbol" pitchFamily="18" charset="2"/>
              </a:rPr>
              <a:t>(XY)/|T|</a:t>
            </a:r>
            <a:endParaRPr lang="en-US" altLang="zh-TW" sz="1600" b="0" dirty="0"/>
          </a:p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zh-TW" sz="1800" b="0" dirty="0">
                <a:solidFill>
                  <a:srgbClr val="FF0000"/>
                </a:solidFill>
              </a:rPr>
              <a:t>Confidence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altLang="zh-TW" sz="1600" b="0" dirty="0"/>
              <a:t>How often items in Y appear in the transactions that contain X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altLang="zh-TW" sz="1600" b="0" dirty="0"/>
              <a:t>c(X</a:t>
            </a:r>
            <a:r>
              <a:rPr lang="en-US" altLang="zh-TW" sz="1600" b="0" dirty="0">
                <a:sym typeface="Symbol" pitchFamily="18" charset="2"/>
              </a:rPr>
              <a:t>Y)=</a:t>
            </a:r>
            <a:r>
              <a:rPr lang="en-US" altLang="zh-TW" sz="1600" dirty="0">
                <a:sym typeface="Symbol" pitchFamily="18" charset="2"/>
              </a:rPr>
              <a:t> </a:t>
            </a:r>
            <a:r>
              <a:rPr lang="en-US" altLang="zh-TW" sz="1600" b="0" dirty="0">
                <a:sym typeface="Symbol" pitchFamily="18" charset="2"/>
              </a:rPr>
              <a:t>(XY)/ (X)</a:t>
            </a:r>
            <a:endParaRPr lang="en-US" altLang="zh-TW" sz="1600" b="0" dirty="0"/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endParaRPr lang="en-US" altLang="zh-TW" sz="1600" b="0" dirty="0"/>
          </a:p>
        </p:txBody>
      </p:sp>
      <p:pic>
        <p:nvPicPr>
          <p:cNvPr id="9" name="Object 21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94" y="619075"/>
            <a:ext cx="3587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ject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30" y="4077072"/>
            <a:ext cx="38973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ject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1168"/>
            <a:ext cx="39290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Association Rule Mining Task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charset="-120"/>
              </a:rPr>
              <a:t>Given a set of transactions T, the goal of association rule mining is to find all rules having</a:t>
            </a:r>
            <a:r>
              <a:rPr lang="en-US" altLang="zh-TW" dirty="0">
                <a:ea typeface="新細明體" charset="-120"/>
              </a:rPr>
              <a:t> </a:t>
            </a:r>
          </a:p>
          <a:p>
            <a:pPr lvl="1"/>
            <a:r>
              <a:rPr lang="en-US" altLang="zh-TW" dirty="0">
                <a:solidFill>
                  <a:srgbClr val="00B0F0"/>
                </a:solidFill>
                <a:ea typeface="新細明體" charset="-120"/>
              </a:rPr>
              <a:t>support </a:t>
            </a:r>
            <a:r>
              <a:rPr lang="en-US" altLang="zh-TW" dirty="0">
                <a:solidFill>
                  <a:srgbClr val="00B0F0"/>
                </a:solidFill>
                <a:ea typeface="新細明體" charset="-120"/>
                <a:cs typeface="Arial" charset="0"/>
              </a:rPr>
              <a:t>≥ </a:t>
            </a:r>
            <a:r>
              <a:rPr lang="en-US" altLang="zh-TW" i="1" dirty="0" err="1">
                <a:solidFill>
                  <a:srgbClr val="00B0F0"/>
                </a:solidFill>
                <a:ea typeface="新細明體" charset="-120"/>
                <a:cs typeface="Arial" charset="0"/>
              </a:rPr>
              <a:t>minsup</a:t>
            </a:r>
            <a:endParaRPr lang="en-US" altLang="zh-TW" dirty="0">
              <a:solidFill>
                <a:srgbClr val="00B0F0"/>
              </a:solidFill>
              <a:ea typeface="新細明體" charset="-120"/>
              <a:cs typeface="Arial" charset="0"/>
            </a:endParaRPr>
          </a:p>
          <a:p>
            <a:pPr lvl="1"/>
            <a:r>
              <a:rPr lang="en-US" altLang="zh-TW" dirty="0">
                <a:solidFill>
                  <a:srgbClr val="00B0F0"/>
                </a:solidFill>
                <a:ea typeface="新細明體" charset="-120"/>
                <a:cs typeface="Arial" charset="0"/>
              </a:rPr>
              <a:t>confidence ≥ </a:t>
            </a:r>
            <a:r>
              <a:rPr lang="en-US" altLang="zh-TW" i="1" dirty="0" err="1">
                <a:solidFill>
                  <a:srgbClr val="00B0F0"/>
                </a:solidFill>
                <a:ea typeface="新細明體" charset="-120"/>
                <a:cs typeface="Arial" charset="0"/>
              </a:rPr>
              <a:t>minconf</a:t>
            </a:r>
            <a:endParaRPr lang="en-US" altLang="zh-TW" dirty="0">
              <a:solidFill>
                <a:srgbClr val="00B0F0"/>
              </a:solidFill>
              <a:ea typeface="新細明體" charset="-120"/>
              <a:cs typeface="Arial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5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Because : </a:t>
            </a:r>
          </a:p>
          <a:p>
            <a:pPr lvl="1"/>
            <a:r>
              <a:rPr lang="en-US" altLang="zh-TW" dirty="0" smtClean="0"/>
              <a:t>Number of transactions </a:t>
            </a:r>
          </a:p>
          <a:p>
            <a:pPr lvl="1"/>
            <a:r>
              <a:rPr lang="en-US" altLang="zh-TW" dirty="0" smtClean="0"/>
              <a:t>Cost of the existing algorithm, e.g. </a:t>
            </a:r>
            <a:r>
              <a:rPr lang="en-US" altLang="zh-TW" dirty="0" err="1" smtClean="0"/>
              <a:t>Apriori</a:t>
            </a:r>
            <a:r>
              <a:rPr lang="en-US" altLang="zh-TW" dirty="0" smtClean="0"/>
              <a:t>, </a:t>
            </a:r>
            <a:r>
              <a:rPr lang="en-US" altLang="zh-TW" dirty="0" smtClean="0"/>
              <a:t>FP-Tree</a:t>
            </a:r>
          </a:p>
          <a:p>
            <a:pPr lvl="1"/>
            <a:r>
              <a:rPr lang="en-US" altLang="zh-TW" dirty="0" smtClean="0"/>
              <a:t>What can we do in big data ?</a:t>
            </a:r>
          </a:p>
          <a:p>
            <a:pPr lvl="2"/>
            <a:r>
              <a:rPr lang="en-US" altLang="zh-TW" dirty="0" smtClean="0"/>
              <a:t>Sampling</a:t>
            </a:r>
          </a:p>
          <a:p>
            <a:pPr lvl="2"/>
            <a:r>
              <a:rPr lang="en-US" altLang="zh-TW" dirty="0" smtClean="0"/>
              <a:t>Parallel</a:t>
            </a:r>
            <a:endParaRPr lang="en-US" altLang="zh-TW" dirty="0" smtClean="0"/>
          </a:p>
          <a:p>
            <a:r>
              <a:rPr lang="en-US" altLang="zh-TW" dirty="0" smtClean="0"/>
              <a:t>Goal : 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 err="1" smtClean="0"/>
              <a:t>MapReduce</a:t>
            </a:r>
            <a:r>
              <a:rPr lang="en-US" altLang="zh-TW" dirty="0" smtClean="0"/>
              <a:t> algorithm for </a:t>
            </a:r>
            <a:r>
              <a:rPr lang="en-US" altLang="zh-TW" dirty="0"/>
              <a:t>discovering </a:t>
            </a:r>
            <a:r>
              <a:rPr lang="en-US" altLang="zh-TW" dirty="0" smtClean="0"/>
              <a:t>approximate </a:t>
            </a:r>
            <a:r>
              <a:rPr lang="en-US" altLang="zh-TW" dirty="0"/>
              <a:t>collections of </a:t>
            </a:r>
            <a:r>
              <a:rPr lang="en-US" altLang="zh-TW" dirty="0" smtClean="0"/>
              <a:t>frequent </a:t>
            </a:r>
            <a:r>
              <a:rPr lang="en-US" altLang="zh-TW" dirty="0" err="1" smtClean="0"/>
              <a:t>itemsets</a:t>
            </a:r>
            <a:r>
              <a:rPr lang="en-US" altLang="zh-TW" dirty="0" smtClean="0"/>
              <a:t> </a:t>
            </a:r>
            <a:r>
              <a:rPr lang="en-US" altLang="zh-TW" dirty="0"/>
              <a:t>or association rules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 rot="10800000">
            <a:off x="3758005" y="1801394"/>
            <a:ext cx="484632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10800000">
            <a:off x="6517028" y="2232811"/>
            <a:ext cx="484632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6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Approach</a:t>
            </a:r>
          </a:p>
          <a:p>
            <a:r>
              <a:rPr lang="en-US" altLang="zh-TW" dirty="0" smtClean="0"/>
              <a:t>Experiment</a:t>
            </a:r>
            <a:endParaRPr lang="en-US" altLang="zh-TW" dirty="0" smtClean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948-B5F8-4315-9454-FEE5FB3184D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1371</TotalTime>
  <Words>622</Words>
  <Application>Microsoft Office PowerPoint</Application>
  <PresentationFormat>如螢幕大小 (4:3)</PresentationFormat>
  <Paragraphs>167</Paragraphs>
  <Slides>27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30" baseType="lpstr">
      <vt:lpstr>相鄰</vt:lpstr>
      <vt:lpstr>Document</vt:lpstr>
      <vt:lpstr>方程式</vt:lpstr>
      <vt:lpstr>PARMA: A Parallel Randomized Algorithm for Approximate Association Rules Mining in MapReduce</vt:lpstr>
      <vt:lpstr>Outline</vt:lpstr>
      <vt:lpstr>Association Rules</vt:lpstr>
      <vt:lpstr>Itemset</vt:lpstr>
      <vt:lpstr>Frequent Itemset</vt:lpstr>
      <vt:lpstr>Association Rule</vt:lpstr>
      <vt:lpstr>Association Rule Mining Task</vt:lpstr>
      <vt:lpstr>Goal</vt:lpstr>
      <vt:lpstr>Outline</vt:lpstr>
      <vt:lpstr>Sampling</vt:lpstr>
      <vt:lpstr>Definition</vt:lpstr>
      <vt:lpstr>How many samples do we need?</vt:lpstr>
      <vt:lpstr>Introduction of MapReduce</vt:lpstr>
      <vt:lpstr>Concept</vt:lpstr>
      <vt:lpstr>PARMA</vt:lpstr>
      <vt:lpstr>Trade-offs</vt:lpstr>
      <vt:lpstr>In Reduce 2</vt:lpstr>
      <vt:lpstr>Result</vt:lpstr>
      <vt:lpstr>Association Rules</vt:lpstr>
      <vt:lpstr>Outline</vt:lpstr>
      <vt:lpstr>Implementation</vt:lpstr>
      <vt:lpstr>Compare with other Algorithm</vt:lpstr>
      <vt:lpstr>Runtime in Each Step</vt:lpstr>
      <vt:lpstr>Acceptable False Positives</vt:lpstr>
      <vt:lpstr>Error in frequency estimations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PARMA: A Parallel Randomized Algorithm for Approximate Association Rules Mining in MapReduce</dc:title>
  <dc:creator>user</dc:creator>
  <cp:lastModifiedBy>willy</cp:lastModifiedBy>
  <cp:revision>59</cp:revision>
  <cp:lastPrinted>2013-10-15T18:07:14Z</cp:lastPrinted>
  <dcterms:created xsi:type="dcterms:W3CDTF">2013-10-14T04:48:59Z</dcterms:created>
  <dcterms:modified xsi:type="dcterms:W3CDTF">2013-10-15T18:09:16Z</dcterms:modified>
</cp:coreProperties>
</file>